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74" r:id="rId4"/>
    <p:sldId id="275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91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SAUMONT\AppData\Local\Microsoft\Windows\Temporary%20Internet%20Files\Content.Outlook\S3HS8PEN\Synth&#232;se%20Charges%20Copro%20-%20SOGEPROM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991426071741045"/>
          <c:y val="0.21868229408177484"/>
          <c:w val="0.31072714348206482"/>
          <c:h val="0.6851315060677767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9B6B8"/>
              </a:solidFill>
            </c:spPr>
          </c:dPt>
          <c:dPt>
            <c:idx val="1"/>
            <c:bubble3D val="0"/>
            <c:spPr>
              <a:solidFill>
                <a:srgbClr val="EB690B"/>
              </a:solidFill>
            </c:spPr>
          </c:dPt>
          <c:dPt>
            <c:idx val="2"/>
            <c:bubble3D val="0"/>
            <c:spPr>
              <a:solidFill>
                <a:srgbClr val="00925B"/>
              </a:solidFill>
            </c:spPr>
          </c:dPt>
          <c:dPt>
            <c:idx val="3"/>
            <c:bubble3D val="0"/>
            <c:spPr>
              <a:solidFill>
                <a:srgbClr val="003F7D"/>
              </a:solidFill>
            </c:spPr>
          </c:dPt>
          <c:dPt>
            <c:idx val="4"/>
            <c:bubble3D val="0"/>
            <c:spPr>
              <a:solidFill>
                <a:srgbClr val="F8B322"/>
              </a:solidFill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bubble3D val="0"/>
            <c:spPr>
              <a:solidFill>
                <a:srgbClr val="654B5C"/>
              </a:solidFill>
            </c:spPr>
          </c:dPt>
          <c:dLbls>
            <c:dLbl>
              <c:idx val="0"/>
              <c:layout>
                <c:manualLayout>
                  <c:x val="0.14721522309711452"/>
                  <c:y val="-6.033820316261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39B6B8"/>
                        </a:solidFill>
                      </a:defRPr>
                    </a:pPr>
                    <a:r>
                      <a:rPr lang="fr-FR" sz="2000" b="1" dirty="0">
                        <a:solidFill>
                          <a:srgbClr val="39B6B8"/>
                        </a:solidFill>
                      </a:rPr>
                      <a:t>Energies et </a:t>
                    </a:r>
                    <a:r>
                      <a:rPr lang="fr-FR" sz="2000" b="1" dirty="0" smtClean="0">
                        <a:solidFill>
                          <a:srgbClr val="39B6B8"/>
                        </a:solidFill>
                      </a:rPr>
                      <a:t>Fluides</a:t>
                    </a:r>
                  </a:p>
                  <a:p>
                    <a:pPr>
                      <a:defRPr sz="1200">
                        <a:solidFill>
                          <a:srgbClr val="39B6B8"/>
                        </a:solidFill>
                      </a:defRPr>
                    </a:pPr>
                    <a:r>
                      <a:rPr lang="fr-FR" sz="1800" b="1" dirty="0" smtClean="0">
                        <a:solidFill>
                          <a:srgbClr val="39B6B8"/>
                        </a:solidFill>
                      </a:rPr>
                      <a:t> </a:t>
                    </a:r>
                    <a:r>
                      <a:rPr lang="fr-FR" sz="1200" dirty="0">
                        <a:solidFill>
                          <a:srgbClr val="39B6B8"/>
                        </a:solidFill>
                      </a:rPr>
                      <a:t>(combustible, eau, électricité)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72733696749476"/>
                  <c:y val="7.499706822698712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EB690B"/>
                        </a:solidFill>
                      </a:defRPr>
                    </a:pPr>
                    <a:r>
                      <a:rPr lang="fr-FR" sz="1800" b="1" dirty="0">
                        <a:solidFill>
                          <a:srgbClr val="EB690B"/>
                        </a:solidFill>
                      </a:rPr>
                      <a:t>Entretien et Petits Travaux </a:t>
                    </a:r>
                    <a:r>
                      <a:rPr lang="fr-FR" dirty="0">
                        <a:solidFill>
                          <a:srgbClr val="EB690B"/>
                        </a:solidFill>
                      </a:rPr>
                      <a:t>(entretien ménager, entretien courant, espaces verts)
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664407998470855"/>
                  <c:y val="0.1442392260334231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00925B"/>
                        </a:solidFill>
                      </a:defRPr>
                    </a:pPr>
                    <a:r>
                      <a:rPr lang="fr-FR" sz="1800" b="1" dirty="0">
                        <a:solidFill>
                          <a:srgbClr val="00925B"/>
                        </a:solidFill>
                      </a:rPr>
                      <a:t>Contrats de Maintenance </a:t>
                    </a:r>
                    <a:r>
                      <a:rPr lang="fr-FR" dirty="0">
                        <a:solidFill>
                          <a:srgbClr val="00925B"/>
                        </a:solidFill>
                      </a:rPr>
                      <a:t>(ascenseurs, chaufferie, détection incendie, ...) 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554836089992225"/>
                  <c:y val="-3.5180299032541791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3F7D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218222065788258"/>
                  <c:y val="-7.387862796833852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8B322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085160508782556"/>
                  <c:y val="-0.10529797100733666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3969160104986822E-2"/>
                  <c:y val="-0.1894980818992489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654B5C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427384076990383E-3"/>
                  <c:y val="-0.1544145253360745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Feuil1!$B$4:$B$11</c:f>
              <c:strCache>
                <c:ptCount val="8"/>
                <c:pt idx="0">
                  <c:v>Energies et Fluides (combustible, eau, électricité)</c:v>
                </c:pt>
                <c:pt idx="1">
                  <c:v>Entretien et Petits Travaux (entretien ménager, entretien courant, espaces verts)
</c:v>
                </c:pt>
                <c:pt idx="2">
                  <c:v>Contrats de Maintenance (ascenseurs, chaufferie, détection incendie, ...) </c:v>
                </c:pt>
                <c:pt idx="3">
                  <c:v>Gardiens et employés d'immeuble</c:v>
                </c:pt>
                <c:pt idx="4">
                  <c:v>Assurances</c:v>
                </c:pt>
                <c:pt idx="5">
                  <c:v>Honoraires et frais de Syndic</c:v>
                </c:pt>
                <c:pt idx="6">
                  <c:v>Impôts</c:v>
                </c:pt>
                <c:pt idx="7">
                  <c:v>Divers</c:v>
                </c:pt>
              </c:strCache>
            </c:strRef>
          </c:cat>
          <c:val>
            <c:numRef>
              <c:f>Feuil1!$C$4:$C$11</c:f>
              <c:numCache>
                <c:formatCode>0.00%</c:formatCode>
                <c:ptCount val="8"/>
                <c:pt idx="0">
                  <c:v>0.37410071942446466</c:v>
                </c:pt>
                <c:pt idx="1">
                  <c:v>0.18489208633093701</c:v>
                </c:pt>
                <c:pt idx="2">
                  <c:v>0.11966426858513346</c:v>
                </c:pt>
                <c:pt idx="3">
                  <c:v>0.14724220623501241</c:v>
                </c:pt>
                <c:pt idx="4">
                  <c:v>4.6282973621103132E-2</c:v>
                </c:pt>
                <c:pt idx="5">
                  <c:v>9.8561151079136766E-2</c:v>
                </c:pt>
                <c:pt idx="6">
                  <c:v>9.8321342925661772E-3</c:v>
                </c:pt>
                <c:pt idx="7">
                  <c:v>1.9424460431654685E-2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DA250-0932-1A4F-9DA7-1FFD56CE15EF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4FB9F-C861-F440-8AC6-C5E1B87D0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053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71054-2B92-574F-A238-96F30C5F5630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11BE-F0CA-8F4B-9389-6DD981788D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177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>
            <a:spLocks noGrp="1"/>
          </p:cNvSpPr>
          <p:nvPr userDrawn="1">
            <p:ph type="ctrTitle"/>
          </p:nvPr>
        </p:nvSpPr>
        <p:spPr>
          <a:xfrm>
            <a:off x="685800" y="457200"/>
            <a:ext cx="7685088" cy="762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fr-FR" dirty="0">
              <a:cs typeface="Geneva" pitchFamily="-106" charset="0"/>
            </a:endParaRPr>
          </a:p>
        </p:txBody>
      </p:sp>
      <p:sp>
        <p:nvSpPr>
          <p:cNvPr id="3" name="Sous-titre 4"/>
          <p:cNvSpPr>
            <a:spLocks noGrp="1"/>
          </p:cNvSpPr>
          <p:nvPr userDrawn="1">
            <p:ph type="subTitle" idx="1"/>
          </p:nvPr>
        </p:nvSpPr>
        <p:spPr>
          <a:xfrm>
            <a:off x="492125" y="0"/>
            <a:ext cx="7878763" cy="381000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fr-FR" dirty="0">
              <a:cs typeface="Geneva" pitchFamily="-10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8E1E-79BC-FD40-8A26-45CAD709BC6E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A59-D879-8843-BBA4-CE05ACC89CB4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E0E-FDED-FF4E-A3AE-E74C933862F3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>
                <a:latin typeface="Helvetica"/>
                <a:cs typeface="Helvetica"/>
              </a:defRPr>
            </a:lvl1pPr>
          </a:lstStyle>
          <a:p>
            <a:fld id="{DC023E36-A97B-AE44-B83A-2437FC4557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7353-D743-8644-B09C-8686FC17B512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7776-C173-8541-9F47-D4034786F86F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1C8F-EFB1-574B-B132-CAFDC8C20FBC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670D-2DAC-514E-B7EC-13122A0FBF78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C4-2CD0-5D4E-A21D-F89E943AE54A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094A-7CCA-5F41-BA55-B713AF13968D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DDB-2498-264D-A6C2-33E6A7223FAB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A933-1470-B742-A469-E0EB0F284E02}" type="datetime1">
              <a:rPr lang="fr-FR" smtClean="0"/>
              <a:pPr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3E36-A97B-AE44-B83A-2437FC4557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685088" cy="762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cs typeface="Geneva" pitchFamily="-106" charset="0"/>
              </a:rPr>
              <a:t>FONCIA</a:t>
            </a:r>
            <a:br>
              <a:rPr lang="fr-FR" dirty="0" smtClean="0">
                <a:solidFill>
                  <a:schemeClr val="tx1"/>
                </a:solidFill>
                <a:cs typeface="Geneva" pitchFamily="-106" charset="0"/>
              </a:rPr>
            </a:br>
            <a:r>
              <a:rPr lang="fr-FR" dirty="0" smtClean="0">
                <a:solidFill>
                  <a:schemeClr val="tx1"/>
                </a:solidFill>
                <a:cs typeface="Geneva" pitchFamily="-106" charset="0"/>
              </a:rPr>
              <a:t>La copropriété connectée au service de la maitrise des charges</a:t>
            </a:r>
            <a:br>
              <a:rPr lang="fr-FR" dirty="0" smtClean="0">
                <a:solidFill>
                  <a:schemeClr val="tx1"/>
                </a:solidFill>
                <a:cs typeface="Geneva" pitchFamily="-106" charset="0"/>
              </a:rPr>
            </a:br>
            <a:r>
              <a:rPr lang="fr-FR" dirty="0" smtClean="0">
                <a:solidFill>
                  <a:schemeClr val="tx1"/>
                </a:solidFill>
                <a:cs typeface="Geneva" pitchFamily="-106" charset="0"/>
              </a:rPr>
              <a:t/>
            </a:r>
            <a:br>
              <a:rPr lang="fr-FR" dirty="0" smtClean="0">
                <a:solidFill>
                  <a:schemeClr val="tx1"/>
                </a:solidFill>
                <a:cs typeface="Geneva" pitchFamily="-106" charset="0"/>
              </a:rPr>
            </a:br>
            <a:r>
              <a:rPr lang="fr-FR" sz="2800" b="0" dirty="0" smtClean="0">
                <a:solidFill>
                  <a:schemeClr val="tx1"/>
                </a:solidFill>
                <a:cs typeface="Geneva" pitchFamily="-106" charset="0"/>
              </a:rPr>
              <a:t>Telecom </a:t>
            </a:r>
            <a:r>
              <a:rPr lang="fr-FR" sz="2800" b="0" dirty="0" err="1" smtClean="0">
                <a:solidFill>
                  <a:schemeClr val="tx1"/>
                </a:solidFill>
                <a:cs typeface="Geneva" pitchFamily="-106" charset="0"/>
              </a:rPr>
              <a:t>ParisTech</a:t>
            </a:r>
            <a:r>
              <a:rPr lang="fr-FR" sz="2800" b="0" dirty="0" smtClean="0">
                <a:solidFill>
                  <a:schemeClr val="tx1"/>
                </a:solidFill>
                <a:cs typeface="Geneva" pitchFamily="-106" charset="0"/>
              </a:rPr>
              <a:t/>
            </a:r>
            <a:br>
              <a:rPr lang="fr-FR" sz="2800" b="0" dirty="0" smtClean="0">
                <a:solidFill>
                  <a:schemeClr val="tx1"/>
                </a:solidFill>
                <a:cs typeface="Geneva" pitchFamily="-106" charset="0"/>
              </a:rPr>
            </a:br>
            <a:r>
              <a:rPr lang="fr-FR" sz="2800" b="0" dirty="0" smtClean="0">
                <a:solidFill>
                  <a:schemeClr val="tx1"/>
                </a:solidFill>
                <a:cs typeface="Geneva" pitchFamily="-106" charset="0"/>
              </a:rPr>
              <a:t>le 17 mai 2016</a:t>
            </a:r>
            <a:endParaRPr lang="fr-FR" b="0" dirty="0">
              <a:solidFill>
                <a:schemeClr val="tx1"/>
              </a:solidFill>
              <a:cs typeface="Geneva" pitchFamily="-106" charset="0"/>
            </a:endParaRPr>
          </a:p>
        </p:txBody>
      </p:sp>
      <p:sp>
        <p:nvSpPr>
          <p:cNvPr id="3" name="Sous-titre 4"/>
          <p:cNvSpPr>
            <a:spLocks noGrp="1"/>
          </p:cNvSpPr>
          <p:nvPr>
            <p:ph type="subTitle" idx="1"/>
          </p:nvPr>
        </p:nvSpPr>
        <p:spPr>
          <a:xfrm>
            <a:off x="492125" y="0"/>
            <a:ext cx="7878763" cy="381000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cs typeface="Geneva" pitchFamily="-106" charset="0"/>
              </a:rPr>
              <a:t>Arnaud Thamin – Directeur Maitrise des Charges</a:t>
            </a:r>
            <a:endParaRPr lang="fr-FR" dirty="0">
              <a:cs typeface="Geneva" pitchFamily="-10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  <a:t>Répartition des charges de copropriété </a:t>
            </a:r>
            <a:b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</a:br>
            <a:endParaRPr lang="fr-FR" sz="3200" dirty="0"/>
          </a:p>
        </p:txBody>
      </p:sp>
      <p:sp>
        <p:nvSpPr>
          <p:cNvPr id="9" name="Ellipse 25"/>
          <p:cNvSpPr>
            <a:spLocks noChangeArrowheads="1"/>
          </p:cNvSpPr>
          <p:nvPr/>
        </p:nvSpPr>
        <p:spPr bwMode="auto">
          <a:xfrm>
            <a:off x="2162908" y="2608263"/>
            <a:ext cx="1314450" cy="1295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aphique 9"/>
          <p:cNvGraphicFramePr/>
          <p:nvPr/>
        </p:nvGraphicFramePr>
        <p:xfrm>
          <a:off x="-147294" y="1700808"/>
          <a:ext cx="9144000" cy="414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492451" y="1218238"/>
            <a:ext cx="8760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600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  <a:t>Sur </a:t>
            </a:r>
            <a:r>
              <a:rPr lang="fr-FR" sz="1600" dirty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  <a:t>la base d’un immeuble bénéficiant de tous les services</a:t>
            </a:r>
            <a:endParaRPr lang="fr-FR" sz="1400" dirty="0">
              <a:solidFill>
                <a:srgbClr val="003F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0" y="3503553"/>
            <a:ext cx="7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94453" y="4829090"/>
            <a:ext cx="7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19%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58349" y="4541058"/>
            <a:ext cx="7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12%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70317" y="3820978"/>
            <a:ext cx="7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15%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62984" y="3717032"/>
            <a:ext cx="132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3F7D"/>
                </a:solidFill>
                <a:cs typeface="Helvetica" pitchFamily="34" charset="0"/>
              </a:rPr>
              <a:t>39,68 € /m² /an 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1520" y="6150496"/>
            <a:ext cx="7056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900" i="1" dirty="0" smtClean="0">
                <a:solidFill>
                  <a:srgbClr val="654B5C"/>
                </a:solidFill>
                <a:latin typeface="Lucida Grande" charset="0"/>
              </a:rPr>
              <a:t>Source : Observatoire des charges Foncia – </a:t>
            </a:r>
            <a:r>
              <a:rPr lang="fr-FR" sz="900" i="1" dirty="0" err="1" smtClean="0">
                <a:solidFill>
                  <a:srgbClr val="654B5C"/>
                </a:solidFill>
                <a:latin typeface="Lucida Grande" charset="0"/>
              </a:rPr>
              <a:t>Janv</a:t>
            </a:r>
            <a:r>
              <a:rPr lang="fr-FR" sz="900" i="1" dirty="0" smtClean="0">
                <a:solidFill>
                  <a:srgbClr val="654B5C"/>
                </a:solidFill>
                <a:latin typeface="Lucida Grande" charset="0"/>
              </a:rPr>
              <a:t> 2016 - Moyenne constatée sur un panel national de 24 000 immeubles</a:t>
            </a:r>
            <a:endParaRPr lang="fr-FR" sz="900" i="1" dirty="0">
              <a:solidFill>
                <a:srgbClr val="654B5C"/>
              </a:solidFill>
              <a:latin typeface="Lucida Grande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1520" y="5991672"/>
            <a:ext cx="7056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900" i="1" dirty="0" smtClean="0">
                <a:solidFill>
                  <a:srgbClr val="654B5C"/>
                </a:solidFill>
                <a:latin typeface="Lucida Grande" charset="0"/>
              </a:rPr>
              <a:t>* : surface habitable de l’immeuble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  <a:t>La copropriété connectée</a:t>
            </a:r>
            <a:b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</a:br>
            <a:endParaRPr lang="fr-FR" sz="3200" dirty="0"/>
          </a:p>
        </p:txBody>
      </p:sp>
      <p:grpSp>
        <p:nvGrpSpPr>
          <p:cNvPr id="16" name="Groupe 32"/>
          <p:cNvGrpSpPr>
            <a:grpSpLocks noChangeAspect="1"/>
          </p:cNvGrpSpPr>
          <p:nvPr/>
        </p:nvGrpSpPr>
        <p:grpSpPr>
          <a:xfrm>
            <a:off x="3208534" y="1405494"/>
            <a:ext cx="5638073" cy="4830557"/>
            <a:chOff x="6643280" y="1989473"/>
            <a:chExt cx="3865352" cy="3311735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6908232" y="3702060"/>
              <a:ext cx="739467" cy="74725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Organigramme : Extraire 17"/>
            <p:cNvSpPr/>
            <p:nvPr/>
          </p:nvSpPr>
          <p:spPr>
            <a:xfrm>
              <a:off x="6643280" y="2852935"/>
              <a:ext cx="3865352" cy="2016225"/>
            </a:xfrm>
            <a:prstGeom prst="flowChartExtract">
              <a:avLst/>
            </a:prstGeom>
            <a:solidFill>
              <a:srgbClr val="EEECE1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Nuage 18"/>
            <p:cNvSpPr/>
            <p:nvPr/>
          </p:nvSpPr>
          <p:spPr>
            <a:xfrm>
              <a:off x="7474310" y="3079317"/>
              <a:ext cx="2201783" cy="685000"/>
            </a:xfrm>
            <a:prstGeom prst="clou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Concentrateur</a:t>
              </a:r>
              <a:endParaRPr kumimoji="0" lang="fr-FR" sz="2000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Image 15" descr="EcranMyFoncia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55777" y="2247532"/>
              <a:ext cx="489285" cy="626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7745586" y="1989473"/>
              <a:ext cx="1588761" cy="26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54B5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MyFoncia.fr </a:t>
              </a:r>
              <a:endPara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654B5C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rganigramme : Disque magnétique 21"/>
            <p:cNvSpPr/>
            <p:nvPr/>
          </p:nvSpPr>
          <p:spPr>
            <a:xfrm>
              <a:off x="6692208" y="3862173"/>
              <a:ext cx="831785" cy="440357"/>
            </a:xfrm>
            <a:prstGeom prst="flowChartMagneticDisk">
              <a:avLst/>
            </a:prstGeom>
            <a:solidFill>
              <a:srgbClr val="1F497D">
                <a:lumMod val="20000"/>
                <a:lumOff val="80000"/>
              </a:srgbClr>
            </a:solidFill>
            <a:ln w="6350" cap="flat" cmpd="sng" algn="ctr">
              <a:solidFill>
                <a:srgbClr val="4F81BD">
                  <a:shade val="50000"/>
                  <a:alpha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Ascenseurs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 flipV="1">
              <a:off x="9530062" y="3702060"/>
              <a:ext cx="790431" cy="83178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7745586" y="3862174"/>
              <a:ext cx="512335" cy="143903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Connecteur droit avec flèche 24"/>
            <p:cNvCxnSpPr/>
            <p:nvPr/>
          </p:nvCxnSpPr>
          <p:spPr>
            <a:xfrm flipH="1" flipV="1">
              <a:off x="8996464" y="3862174"/>
              <a:ext cx="533598" cy="143903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" name="Organigramme : Disque magnétique 25"/>
            <p:cNvSpPr/>
            <p:nvPr/>
          </p:nvSpPr>
          <p:spPr>
            <a:xfrm>
              <a:off x="7719707" y="4008959"/>
              <a:ext cx="831785" cy="440357"/>
            </a:xfrm>
            <a:prstGeom prst="flowChartMagneticDisk">
              <a:avLst/>
            </a:prstGeom>
            <a:solidFill>
              <a:srgbClr val="1F497D">
                <a:lumMod val="20000"/>
                <a:lumOff val="80000"/>
              </a:srgbClr>
            </a:solidFill>
            <a:ln w="6350" cap="flat" cmpd="sng" algn="ctr">
              <a:solidFill>
                <a:srgbClr val="4F81BD">
                  <a:shade val="50000"/>
                  <a:alpha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 smtClean="0">
                  <a:solidFill>
                    <a:srgbClr val="1F497D"/>
                  </a:solidFill>
                  <a:latin typeface="Calibri"/>
                  <a:ea typeface="+mn-ea"/>
                </a:rPr>
                <a:t>Chaufferie</a:t>
              </a:r>
              <a:endParaRPr lang="fr-FR" sz="1600" b="1" kern="0" dirty="0">
                <a:solidFill>
                  <a:srgbClr val="1F497D"/>
                </a:solidFill>
                <a:latin typeface="Calibri"/>
                <a:ea typeface="+mn-ea"/>
              </a:endParaRPr>
            </a:p>
          </p:txBody>
        </p:sp>
        <p:sp>
          <p:nvSpPr>
            <p:cNvPr id="27" name="Organigramme : Disque magnétique 26"/>
            <p:cNvSpPr/>
            <p:nvPr/>
          </p:nvSpPr>
          <p:spPr>
            <a:xfrm>
              <a:off x="7426136" y="4596101"/>
              <a:ext cx="831785" cy="440357"/>
            </a:xfrm>
            <a:prstGeom prst="flowChartMagneticDisk">
              <a:avLst/>
            </a:prstGeom>
            <a:solidFill>
              <a:srgbClr val="1F497D">
                <a:lumMod val="20000"/>
                <a:lumOff val="80000"/>
              </a:srgbClr>
            </a:solidFill>
            <a:ln w="6350" cap="flat" cmpd="sng" algn="ctr">
              <a:solidFill>
                <a:srgbClr val="4F81BD">
                  <a:shade val="50000"/>
                  <a:alpha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 smtClean="0">
                  <a:solidFill>
                    <a:srgbClr val="1F497D"/>
                  </a:solidFill>
                  <a:latin typeface="Calibri"/>
                  <a:ea typeface="+mn-ea"/>
                </a:rPr>
                <a:t>Détection incendie</a:t>
              </a:r>
            </a:p>
          </p:txBody>
        </p:sp>
        <p:sp>
          <p:nvSpPr>
            <p:cNvPr id="28" name="Organigramme : Disque magnétique 27"/>
            <p:cNvSpPr/>
            <p:nvPr/>
          </p:nvSpPr>
          <p:spPr>
            <a:xfrm>
              <a:off x="8845063" y="4644827"/>
              <a:ext cx="831785" cy="440357"/>
            </a:xfrm>
            <a:prstGeom prst="flowChartMagneticDisk">
              <a:avLst/>
            </a:prstGeom>
            <a:solidFill>
              <a:srgbClr val="1F497D">
                <a:lumMod val="20000"/>
                <a:lumOff val="80000"/>
              </a:srgbClr>
            </a:solidFill>
            <a:ln w="6350" cap="flat" cmpd="sng" algn="ctr">
              <a:solidFill>
                <a:srgbClr val="4F81BD">
                  <a:shade val="50000"/>
                  <a:alpha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kern="0" dirty="0" smtClean="0">
                  <a:solidFill>
                    <a:srgbClr val="1F497D"/>
                  </a:solidFill>
                  <a:latin typeface="Calibri"/>
                  <a:ea typeface="+mn-ea"/>
                </a:rPr>
                <a:t>Contrôle d’accès</a:t>
              </a:r>
            </a:p>
          </p:txBody>
        </p:sp>
        <p:sp>
          <p:nvSpPr>
            <p:cNvPr id="29" name="Organigramme : Disque magnétique 28"/>
            <p:cNvSpPr/>
            <p:nvPr/>
          </p:nvSpPr>
          <p:spPr>
            <a:xfrm>
              <a:off x="8698277" y="4008959"/>
              <a:ext cx="831785" cy="440357"/>
            </a:xfrm>
            <a:prstGeom prst="flowChartMagneticDisk">
              <a:avLst/>
            </a:prstGeom>
            <a:solidFill>
              <a:srgbClr val="1F497D">
                <a:lumMod val="20000"/>
                <a:lumOff val="80000"/>
              </a:srgbClr>
            </a:solidFill>
            <a:ln w="6350" cap="flat" cmpd="sng" algn="ctr">
              <a:solidFill>
                <a:srgbClr val="4F81BD">
                  <a:shade val="50000"/>
                  <a:alpha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 smtClean="0">
                  <a:solidFill>
                    <a:srgbClr val="1F497D"/>
                  </a:solidFill>
                  <a:latin typeface="Calibri"/>
                  <a:ea typeface="+mn-ea"/>
                </a:rPr>
                <a:t>Compteurs énergie</a:t>
              </a:r>
              <a:endParaRPr lang="fr-FR" sz="1600" b="1" kern="0" dirty="0">
                <a:solidFill>
                  <a:srgbClr val="1F497D"/>
                </a:solidFill>
                <a:latin typeface="Calibri"/>
                <a:ea typeface="+mn-ea"/>
              </a:endParaRPr>
            </a:p>
          </p:txBody>
        </p:sp>
        <p:sp>
          <p:nvSpPr>
            <p:cNvPr id="30" name="Organigramme : Disque magnétique 29"/>
            <p:cNvSpPr/>
            <p:nvPr/>
          </p:nvSpPr>
          <p:spPr>
            <a:xfrm>
              <a:off x="9676847" y="3862173"/>
              <a:ext cx="831785" cy="440357"/>
            </a:xfrm>
            <a:prstGeom prst="flowChartMagneticDisk">
              <a:avLst/>
            </a:prstGeom>
            <a:solidFill>
              <a:srgbClr val="1F497D">
                <a:lumMod val="20000"/>
                <a:lumOff val="80000"/>
              </a:srgbClr>
            </a:solidFill>
            <a:ln w="6350" cap="flat" cmpd="sng" algn="ctr">
              <a:solidFill>
                <a:srgbClr val="4F81BD">
                  <a:shade val="50000"/>
                  <a:alpha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kern="0" dirty="0" smtClean="0">
                  <a:solidFill>
                    <a:srgbClr val="1F497D"/>
                  </a:solidFill>
                  <a:latin typeface="Calibri"/>
                  <a:ea typeface="+mn-ea"/>
                </a:rPr>
                <a:t>Compteurs eau</a:t>
              </a:r>
            </a:p>
          </p:txBody>
        </p:sp>
      </p:grp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595010" y="1788957"/>
            <a:ext cx="3475545" cy="41319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̵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ea typeface="MS PGothic" pitchFamily="34" charset="-128"/>
                <a:cs typeface="Arial" pitchFamily="34" charset="0"/>
              </a:rPr>
              <a:t>Récupération des données techniques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ea typeface="MS PGothic" pitchFamily="34" charset="-128"/>
                <a:cs typeface="Arial" pitchFamily="34" charset="0"/>
              </a:rPr>
              <a:t> existantes</a:t>
            </a:r>
          </a:p>
          <a:p>
            <a:pPr marL="265113" marR="0" lvl="0" indent="-2651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̵"/>
              <a:tabLst/>
              <a:defRPr/>
            </a:pPr>
            <a:r>
              <a:rPr lang="fr-FR" sz="2800" baseline="0" dirty="0" smtClean="0">
                <a:solidFill>
                  <a:srgbClr val="003F7D"/>
                </a:solidFill>
                <a:latin typeface="Helvetica Neue"/>
                <a:cs typeface="Arial" pitchFamily="34" charset="0"/>
              </a:rPr>
              <a:t>Mise</a:t>
            </a:r>
            <a:r>
              <a:rPr lang="fr-FR" sz="2800" dirty="0" smtClean="0">
                <a:solidFill>
                  <a:srgbClr val="003F7D"/>
                </a:solidFill>
                <a:latin typeface="Helvetica Neue"/>
                <a:cs typeface="Arial" pitchFamily="34" charset="0"/>
              </a:rPr>
              <a:t> en place de capteurs spécifiques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F7D"/>
              </a:solidFill>
              <a:effectLst/>
              <a:uLnTx/>
              <a:uFillTx/>
              <a:latin typeface="Helvetica Neue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  <a:t>Bénéfices attendus</a:t>
            </a:r>
            <a:b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</a:br>
            <a:endParaRPr lang="fr-FR" sz="3200" dirty="0"/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803131" y="1917290"/>
            <a:ext cx="7585293" cy="3794722"/>
          </a:xfrm>
          <a:prstGeom prst="rect">
            <a:avLst/>
          </a:prstGeom>
        </p:spPr>
        <p:txBody>
          <a:bodyPr/>
          <a:lstStyle/>
          <a:p>
            <a:pPr marL="354013" marR="0" lvl="0" indent="-3540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cs typeface="Arial" pitchFamily="34" charset="0"/>
              </a:rPr>
              <a:t>Détection des pannes, des fuites et des consommations anormales</a:t>
            </a:r>
          </a:p>
          <a:p>
            <a:pPr marL="354013" marR="0" lvl="0" indent="-3540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F7D"/>
              </a:solidFill>
              <a:effectLst/>
              <a:uLnTx/>
              <a:uFillTx/>
              <a:latin typeface="Helvetica Neue"/>
              <a:cs typeface="Arial" pitchFamily="34" charset="0"/>
            </a:endParaRPr>
          </a:p>
          <a:p>
            <a:pPr marL="354013" marR="0" lvl="0" indent="-3540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cs typeface="Arial" pitchFamily="34" charset="0"/>
              </a:rPr>
              <a:t>Pilotage des consommations en énergies et fluides</a:t>
            </a:r>
          </a:p>
          <a:p>
            <a:pPr marL="354013" marR="0" lvl="0" indent="-3540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F7D"/>
              </a:solidFill>
              <a:effectLst/>
              <a:uLnTx/>
              <a:uFillTx/>
              <a:latin typeface="Helvetica Neue"/>
              <a:cs typeface="Arial" pitchFamily="34" charset="0"/>
            </a:endParaRPr>
          </a:p>
          <a:p>
            <a:pPr marL="354013" marR="0" lvl="0" indent="-3540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cs typeface="Arial" pitchFamily="34" charset="0"/>
              </a:rPr>
              <a:t>Gestion optimisée des contrats d’entretien et de maintenance</a:t>
            </a:r>
          </a:p>
          <a:p>
            <a:pPr marL="354013" marR="0" lvl="0" indent="-3540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3F7D"/>
              </a:solidFill>
              <a:effectLst/>
              <a:uLnTx/>
              <a:uFillTx/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  <a:t>La maquette numérique ou BIM</a:t>
            </a:r>
            <a:b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</a:b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84665" y="2201343"/>
            <a:ext cx="4562519" cy="31375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cs typeface="Arial" pitchFamily="34" charset="0"/>
              </a:rPr>
              <a:t>Building Information Model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F7D"/>
              </a:solidFill>
              <a:effectLst/>
              <a:uLnTx/>
              <a:uFillTx/>
              <a:latin typeface="Helvetica Neue"/>
              <a:cs typeface="Arial" pitchFamily="34" charset="0"/>
            </a:endParaRPr>
          </a:p>
          <a:p>
            <a:pPr marL="265113" marR="0" lvl="0" indent="-2651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cs typeface="Arial" pitchFamily="34" charset="0"/>
              </a:rPr>
              <a:t>Représentation 3D du </a:t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cs typeface="Arial" pitchFamily="34" charset="0"/>
              </a:rPr>
            </a:b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cs typeface="Arial" pitchFamily="34" charset="0"/>
              </a:rPr>
              <a:t>bâtiment</a:t>
            </a:r>
          </a:p>
          <a:p>
            <a:pPr marL="265113" marR="0" lvl="0" indent="-2651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cs typeface="Arial" pitchFamily="34" charset="0"/>
              </a:rPr>
              <a:t>Base de données unique</a:t>
            </a:r>
          </a:p>
          <a:p>
            <a:pPr marL="265113" marR="0" lvl="0" indent="-26511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7D"/>
                </a:solidFill>
                <a:effectLst/>
                <a:uLnTx/>
                <a:uFillTx/>
                <a:latin typeface="Helvetica Neue"/>
                <a:cs typeface="Arial" pitchFamily="34" charset="0"/>
              </a:rPr>
              <a:t>Outil collaboratif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F7D"/>
              </a:solidFill>
              <a:effectLst/>
              <a:uLnTx/>
              <a:uFillTx/>
              <a:latin typeface="Helvetica Neue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3F7D"/>
              </a:solidFill>
              <a:effectLst/>
              <a:uLnTx/>
              <a:uFillTx/>
              <a:latin typeface="Helvetica Neue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8056" y="1964540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  <a:t>La gestion d’un immeuble grâce au BIM</a:t>
            </a:r>
            <a:br>
              <a:rPr lang="fr-FR" sz="3200" b="1" dirty="0" smtClean="0">
                <a:solidFill>
                  <a:srgbClr val="003F7D"/>
                </a:solidFill>
                <a:latin typeface="Arial" pitchFamily="34" charset="0"/>
                <a:cs typeface="Arial" pitchFamily="34" charset="0"/>
              </a:rPr>
            </a:br>
            <a:endParaRPr lang="fr-FR" sz="32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987824" y="1691256"/>
            <a:ext cx="58513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lvl="1" indent="-269875" eaLnBrk="0" hangingPunct="0">
              <a:lnSpc>
                <a:spcPct val="80000"/>
              </a:lnSpc>
              <a:spcBef>
                <a:spcPct val="20000"/>
              </a:spcBef>
              <a:buClr>
                <a:srgbClr val="004B78"/>
              </a:buClr>
              <a:buFont typeface="Arial" pitchFamily="34" charset="0"/>
              <a:buChar char="•"/>
              <a:defRPr/>
            </a:pPr>
            <a:r>
              <a:rPr lang="fr-FR" sz="2400" kern="0" dirty="0" smtClean="0">
                <a:solidFill>
                  <a:srgbClr val="003F7D"/>
                </a:solidFill>
                <a:latin typeface="Helvetica Neue"/>
                <a:ea typeface="ＭＳ Ｐゴシック" pitchFamily="7" charset="-128"/>
                <a:cs typeface="ＭＳ Ｐゴシック" pitchFamily="7" charset="-128"/>
                <a:sym typeface="Wingdings"/>
              </a:rPr>
              <a:t>Gestion des contrats et détection des pannes</a:t>
            </a:r>
          </a:p>
          <a:p>
            <a:pPr marL="269875" lvl="1" indent="-269875" eaLnBrk="0" hangingPunct="0">
              <a:lnSpc>
                <a:spcPct val="80000"/>
              </a:lnSpc>
              <a:spcBef>
                <a:spcPct val="20000"/>
              </a:spcBef>
              <a:buClr>
                <a:srgbClr val="004B78"/>
              </a:buClr>
              <a:buFont typeface="Arial" pitchFamily="34" charset="0"/>
              <a:buChar char="•"/>
              <a:defRPr/>
            </a:pPr>
            <a:r>
              <a:rPr lang="fr-FR" sz="2400" kern="0" dirty="0" smtClean="0">
                <a:solidFill>
                  <a:srgbClr val="003F7D"/>
                </a:solidFill>
                <a:latin typeface="Helvetica Neue"/>
                <a:ea typeface="ＭＳ Ｐゴシック" pitchFamily="7" charset="-128"/>
                <a:cs typeface="ＭＳ Ｐゴシック" pitchFamily="7" charset="-128"/>
                <a:sym typeface="Wingdings"/>
              </a:rPr>
              <a:t>Suivi des consommations et détection des surconsommations …</a:t>
            </a:r>
          </a:p>
          <a:p>
            <a:pPr marL="269875" indent="-269875" defTabSz="914400" eaLnBrk="0" hangingPunct="0">
              <a:lnSpc>
                <a:spcPct val="80000"/>
              </a:lnSpc>
              <a:spcBef>
                <a:spcPct val="20000"/>
              </a:spcBef>
              <a:buClr>
                <a:srgbClr val="004B78"/>
              </a:buClr>
              <a:defRPr/>
            </a:pPr>
            <a:endParaRPr lang="fr-FR" sz="2400" kern="0" dirty="0" smtClean="0">
              <a:solidFill>
                <a:srgbClr val="003F7D"/>
              </a:solidFill>
              <a:latin typeface="Helvetica Neue"/>
              <a:ea typeface="ＭＳ Ｐゴシック" pitchFamily="7" charset="-128"/>
              <a:cs typeface="ＭＳ Ｐゴシック" pitchFamily="7" charset="-128"/>
            </a:endParaRPr>
          </a:p>
          <a:p>
            <a:pPr marL="269875" lvl="1" indent="-269875" eaLnBrk="0" hangingPunct="0">
              <a:lnSpc>
                <a:spcPct val="80000"/>
              </a:lnSpc>
              <a:spcBef>
                <a:spcPct val="20000"/>
              </a:spcBef>
              <a:buClr>
                <a:srgbClr val="004B78"/>
              </a:buClr>
              <a:buFont typeface="Arial" pitchFamily="34" charset="0"/>
              <a:buChar char="•"/>
              <a:defRPr/>
            </a:pPr>
            <a:r>
              <a:rPr lang="fr-FR" sz="2400" kern="0" dirty="0" smtClean="0">
                <a:solidFill>
                  <a:srgbClr val="003F7D"/>
                </a:solidFill>
                <a:latin typeface="Helvetica Neue"/>
                <a:ea typeface="ＭＳ Ｐゴシック" pitchFamily="7" charset="-128"/>
                <a:cs typeface="ＭＳ Ｐゴシック" pitchFamily="7" charset="-128"/>
                <a:sym typeface="Wingdings"/>
              </a:rPr>
              <a:t>Information transparente et exhaustive</a:t>
            </a:r>
          </a:p>
          <a:p>
            <a:pPr marL="269875" lvl="1" indent="-269875" eaLnBrk="0" hangingPunct="0">
              <a:lnSpc>
                <a:spcPct val="80000"/>
              </a:lnSpc>
              <a:spcBef>
                <a:spcPct val="20000"/>
              </a:spcBef>
              <a:buClr>
                <a:srgbClr val="004B78"/>
              </a:buClr>
              <a:buFont typeface="Arial" pitchFamily="34" charset="0"/>
              <a:buChar char="•"/>
              <a:defRPr/>
            </a:pPr>
            <a:r>
              <a:rPr lang="fr-FR" sz="2400" kern="0" dirty="0" smtClean="0">
                <a:solidFill>
                  <a:srgbClr val="003F7D"/>
                </a:solidFill>
                <a:latin typeface="Helvetica Neue"/>
                <a:ea typeface="ＭＳ Ｐゴシック" pitchFamily="7" charset="-128"/>
                <a:cs typeface="ＭＳ Ｐゴシック" pitchFamily="7" charset="-128"/>
                <a:sym typeface="Wingdings"/>
              </a:rPr>
              <a:t>Lien renforcé avec le gestionnaire …</a:t>
            </a:r>
          </a:p>
          <a:p>
            <a:pPr marL="269875" lvl="2" indent="-269875" eaLnBrk="0" hangingPunct="0">
              <a:lnSpc>
                <a:spcPct val="80000"/>
              </a:lnSpc>
              <a:spcBef>
                <a:spcPct val="20000"/>
              </a:spcBef>
              <a:buClr>
                <a:srgbClr val="004B78"/>
              </a:buClr>
              <a:buFontTx/>
              <a:buChar char="-"/>
              <a:defRPr/>
            </a:pPr>
            <a:endParaRPr lang="fr-FR" sz="2400" kern="0" dirty="0" smtClean="0">
              <a:solidFill>
                <a:srgbClr val="003F7D"/>
              </a:solidFill>
              <a:latin typeface="Helvetica Neue"/>
              <a:ea typeface="ＭＳ Ｐゴシック" pitchFamily="7" charset="-128"/>
              <a:cs typeface="ＭＳ Ｐゴシック" pitchFamily="7" charset="-128"/>
            </a:endParaRPr>
          </a:p>
          <a:p>
            <a:pPr marL="269875" lvl="1" indent="-269875" eaLnBrk="0" hangingPunct="0">
              <a:lnSpc>
                <a:spcPct val="80000"/>
              </a:lnSpc>
              <a:spcBef>
                <a:spcPct val="20000"/>
              </a:spcBef>
              <a:buClr>
                <a:srgbClr val="004B78"/>
              </a:buClr>
              <a:buFont typeface="Arial" pitchFamily="34" charset="0"/>
              <a:buChar char="•"/>
              <a:defRPr/>
            </a:pPr>
            <a:r>
              <a:rPr lang="fr-FR" sz="2400" kern="0" dirty="0" smtClean="0">
                <a:solidFill>
                  <a:srgbClr val="003F7D"/>
                </a:solidFill>
                <a:latin typeface="Helvetica Neue"/>
                <a:ea typeface="ＭＳ Ｐゴシック" pitchFamily="7" charset="-128"/>
                <a:cs typeface="ＭＳ Ｐゴシック" pitchFamily="7" charset="-128"/>
                <a:sym typeface="Wingdings"/>
              </a:rPr>
              <a:t>Historique technique et contractuel de l’immeuble</a:t>
            </a:r>
          </a:p>
          <a:p>
            <a:pPr marL="269875" lvl="1" indent="-269875" eaLnBrk="0" hangingPunct="0">
              <a:lnSpc>
                <a:spcPct val="80000"/>
              </a:lnSpc>
              <a:spcBef>
                <a:spcPct val="20000"/>
              </a:spcBef>
              <a:buClr>
                <a:srgbClr val="004B78"/>
              </a:buClr>
              <a:buFont typeface="Arial" pitchFamily="34" charset="0"/>
              <a:buChar char="•"/>
              <a:defRPr/>
            </a:pPr>
            <a:r>
              <a:rPr lang="fr-FR" sz="2400" kern="0" dirty="0" smtClean="0">
                <a:solidFill>
                  <a:srgbClr val="003F7D"/>
                </a:solidFill>
                <a:latin typeface="Helvetica Neue"/>
                <a:ea typeface="ＭＳ Ｐゴシック" pitchFamily="7" charset="-128"/>
                <a:cs typeface="ＭＳ Ｐゴシック" pitchFamily="7" charset="-128"/>
                <a:sym typeface="Wingdings"/>
              </a:rPr>
              <a:t>Plans certifiés (revente, mise en location) …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14624" y="1649868"/>
            <a:ext cx="2384332" cy="1110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3F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3F7D"/>
                </a:solidFill>
                <a:latin typeface="Helvetica Neue"/>
              </a:rPr>
              <a:t>Maitrise des charges</a:t>
            </a:r>
            <a:endParaRPr lang="fr-FR" sz="2400" b="1" dirty="0">
              <a:solidFill>
                <a:srgbClr val="003F7D"/>
              </a:solidFill>
              <a:latin typeface="Helvetica Neue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04796" y="3114840"/>
            <a:ext cx="2384332" cy="1110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3F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3F7D"/>
                </a:solidFill>
                <a:latin typeface="Helvetica Neue"/>
              </a:rPr>
              <a:t>Qualité de service</a:t>
            </a:r>
            <a:endParaRPr lang="fr-FR" sz="2400" b="1" dirty="0">
              <a:solidFill>
                <a:srgbClr val="003F7D"/>
              </a:solidFill>
              <a:latin typeface="Helvetica Neue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9716" y="4550316"/>
            <a:ext cx="2384332" cy="1110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3F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3F7D"/>
                </a:solidFill>
                <a:latin typeface="Helvetica Neue"/>
              </a:rPr>
              <a:t>Valorisation du patrimoine</a:t>
            </a:r>
            <a:endParaRPr lang="fr-FR" sz="2400" b="1" dirty="0">
              <a:solidFill>
                <a:srgbClr val="003F7D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3E36-A97B-AE44-B83A-2437FC4557A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802500" y="2413908"/>
            <a:ext cx="7515583" cy="2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algn="ctr" eaLnBrk="0" hangingPunct="0">
              <a:spcBef>
                <a:spcPct val="20000"/>
              </a:spcBef>
              <a:buClr>
                <a:srgbClr val="004B78"/>
              </a:buClr>
              <a:defRPr/>
            </a:pPr>
            <a:r>
              <a:rPr lang="fr-FR" sz="3200" i="1" kern="0" dirty="0" smtClean="0">
                <a:solidFill>
                  <a:srgbClr val="003F7D"/>
                </a:solidFill>
                <a:latin typeface="Helvetica Neue"/>
                <a:ea typeface="ＭＳ Ｐゴシック" pitchFamily="7" charset="-128"/>
                <a:cs typeface="ＭＳ Ｐゴシック" pitchFamily="7" charset="-128"/>
                <a:sym typeface="Wingdings"/>
              </a:rPr>
              <a:t>L’Administrateur de Biens sera en charge de la gestion du bien physique et de son double numérique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ouvelle pré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Nouvelle présentation">
    <a:majorFont>
      <a:latin typeface="Helvetica"/>
      <a:ea typeface="ＭＳ Ｐゴシック"/>
      <a:cs typeface="Geneva"/>
    </a:majorFont>
    <a:minorFont>
      <a:latin typeface="Helvetica"/>
      <a:ea typeface="ＭＳ Ｐゴシック"/>
      <a:cs typeface="Geneva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257</Words>
  <Application>Microsoft Office PowerPoint</Application>
  <PresentationFormat>Affichage à l'écran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FONCIA La copropriété connectée au service de la maitrise des charges  Telecom ParisTech le 17 mai 2016</vt:lpstr>
      <vt:lpstr>Répartition des charges de copropriété  </vt:lpstr>
      <vt:lpstr>La copropriété connectée </vt:lpstr>
      <vt:lpstr>Bénéfices attendus </vt:lpstr>
      <vt:lpstr>La maquette numérique ou BIM </vt:lpstr>
      <vt:lpstr>La gestion d’un immeuble grâce au BIM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Polux</dc:creator>
  <cp:lastModifiedBy>Utilisateur Windows</cp:lastModifiedBy>
  <cp:revision>43</cp:revision>
  <dcterms:created xsi:type="dcterms:W3CDTF">2014-06-12T08:07:54Z</dcterms:created>
  <dcterms:modified xsi:type="dcterms:W3CDTF">2016-05-20T08:51:29Z</dcterms:modified>
</cp:coreProperties>
</file>